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slides/slide8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Default Extension="fntdata" ContentType="application/x-fontdata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58" r:id="rId2"/>
    <p:sldId id="359" r:id="rId3"/>
    <p:sldId id="360" r:id="rId4"/>
    <p:sldId id="361" r:id="rId5"/>
    <p:sldId id="362" r:id="rId6"/>
    <p:sldId id="363" r:id="rId7"/>
    <p:sldId id="364" r:id="rId8"/>
    <p:sldId id="365" r:id="rId9"/>
    <p:sldId id="366" r:id="rId10"/>
    <p:sldId id="367" r:id="rId11"/>
    <p:sldId id="368" r:id="rId12"/>
    <p:sldId id="369" r:id="rId13"/>
    <p:sldId id="370" r:id="rId14"/>
    <p:sldId id="371" r:id="rId15"/>
    <p:sldId id="372" r:id="rId16"/>
    <p:sldId id="373" r:id="rId17"/>
    <p:sldId id="374" r:id="rId18"/>
    <p:sldId id="375" r:id="rId19"/>
    <p:sldId id="376" r:id="rId20"/>
    <p:sldId id="377" r:id="rId21"/>
    <p:sldId id="378" r:id="rId22"/>
    <p:sldId id="379" r:id="rId23"/>
    <p:sldId id="380" r:id="rId24"/>
    <p:sldId id="381" r:id="rId25"/>
    <p:sldId id="382" r:id="rId26"/>
    <p:sldId id="383" r:id="rId27"/>
    <p:sldId id="384" r:id="rId28"/>
    <p:sldId id="385" r:id="rId29"/>
    <p:sldId id="386" r:id="rId30"/>
    <p:sldId id="387" r:id="rId31"/>
    <p:sldId id="388" r:id="rId32"/>
    <p:sldId id="389" r:id="rId33"/>
    <p:sldId id="390" r:id="rId34"/>
    <p:sldId id="391" r:id="rId35"/>
    <p:sldId id="392" r:id="rId36"/>
    <p:sldId id="393" r:id="rId37"/>
    <p:sldId id="394" r:id="rId38"/>
    <p:sldId id="395" r:id="rId39"/>
    <p:sldId id="396" r:id="rId40"/>
    <p:sldId id="397" r:id="rId41"/>
    <p:sldId id="398" r:id="rId42"/>
    <p:sldId id="399" r:id="rId43"/>
    <p:sldId id="400" r:id="rId44"/>
    <p:sldId id="401" r:id="rId45"/>
    <p:sldId id="402" r:id="rId46"/>
    <p:sldId id="403" r:id="rId47"/>
    <p:sldId id="404" r:id="rId48"/>
    <p:sldId id="405" r:id="rId49"/>
    <p:sldId id="406" r:id="rId50"/>
    <p:sldId id="407" r:id="rId51"/>
    <p:sldId id="408" r:id="rId52"/>
    <p:sldId id="409" r:id="rId53"/>
    <p:sldId id="410" r:id="rId54"/>
    <p:sldId id="411" r:id="rId55"/>
    <p:sldId id="412" r:id="rId56"/>
    <p:sldId id="413" r:id="rId57"/>
    <p:sldId id="414" r:id="rId58"/>
    <p:sldId id="415" r:id="rId59"/>
    <p:sldId id="416" r:id="rId60"/>
    <p:sldId id="417" r:id="rId61"/>
    <p:sldId id="418" r:id="rId62"/>
    <p:sldId id="419" r:id="rId63"/>
    <p:sldId id="420" r:id="rId64"/>
    <p:sldId id="421" r:id="rId65"/>
    <p:sldId id="422" r:id="rId66"/>
    <p:sldId id="423" r:id="rId67"/>
    <p:sldId id="424" r:id="rId68"/>
    <p:sldId id="425" r:id="rId69"/>
    <p:sldId id="426" r:id="rId70"/>
    <p:sldId id="427" r:id="rId71"/>
    <p:sldId id="428" r:id="rId72"/>
    <p:sldId id="429" r:id="rId73"/>
    <p:sldId id="430" r:id="rId74"/>
    <p:sldId id="431" r:id="rId75"/>
    <p:sldId id="432" r:id="rId76"/>
    <p:sldId id="433" r:id="rId77"/>
    <p:sldId id="434" r:id="rId78"/>
    <p:sldId id="435" r:id="rId79"/>
    <p:sldId id="436" r:id="rId80"/>
    <p:sldId id="437" r:id="rId81"/>
    <p:sldId id="438" r:id="rId82"/>
    <p:sldId id="439" r:id="rId83"/>
    <p:sldId id="440" r:id="rId84"/>
    <p:sldId id="441" r:id="rId85"/>
    <p:sldId id="442" r:id="rId86"/>
    <p:sldId id="443" r:id="rId87"/>
    <p:sldId id="444" r:id="rId88"/>
  </p:sldIdLst>
  <p:sldSz cx="9144000" cy="6858000" type="screen4x3"/>
  <p:notesSz cx="6858000" cy="9144000"/>
  <p:embeddedFontLst>
    <p:embeddedFont>
      <p:font typeface="Calibri" pitchFamily="34" charset="0"/>
      <p:regular r:id="rId89"/>
      <p:bold r:id="rId90"/>
      <p:italic r:id="rId91"/>
      <p:boldItalic r:id="rId92"/>
    </p:embeddedFont>
    <p:embeddedFont>
      <p:font typeface="B Yagut" pitchFamily="2" charset="-78"/>
      <p:regular r:id="rId93"/>
      <p:bold r:id="rId9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8E6"/>
    <a:srgbClr val="0E8CA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900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font" Target="fonts/font1.fntdata"/><Relationship Id="rId97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font" Target="fonts/font2.fntdata"/><Relationship Id="rId95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font" Target="fonts/font5.fntdata"/><Relationship Id="rId98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font" Target="fonts/font3.fntdata"/><Relationship Id="rId9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2209800"/>
          </a:xfrm>
          <a:solidFill>
            <a:srgbClr val="00B050">
              <a:alpha val="80000"/>
            </a:srgbClr>
          </a:solidFill>
          <a:effectLst>
            <a:innerShdw blurRad="114300">
              <a:prstClr val="black"/>
            </a:innerShdw>
          </a:effectLst>
        </p:spPr>
        <p:txBody>
          <a:bodyPr anchor="ctr">
            <a:normAutofit/>
          </a:bodyPr>
          <a:lstStyle>
            <a:lvl1pPr marL="0" indent="0" algn="ctr" rtl="1">
              <a:lnSpc>
                <a:spcPct val="100000"/>
              </a:lnSpc>
              <a:spcBef>
                <a:spcPts val="0"/>
              </a:spcBef>
              <a:buNone/>
              <a:defRPr sz="6000" b="1" baseline="0">
                <a:solidFill>
                  <a:schemeClr val="tx1"/>
                </a:solidFill>
                <a:cs typeface="Traditional Arabic" pitchFamily="2" charset="-78"/>
              </a:defRPr>
            </a:lvl1pPr>
            <a:lvl2pPr algn="r" rtl="1">
              <a:defRPr/>
            </a:lvl2pPr>
            <a:lvl3pPr algn="r" rtl="1">
              <a:defRPr/>
            </a:lvl3pPr>
            <a:lvl4pPr algn="r" rtl="1">
              <a:defRPr/>
            </a:lvl4pPr>
            <a:lvl5pPr algn="r" rtl="1">
              <a:defRPr/>
            </a:lvl5pPr>
          </a:lstStyle>
          <a:p>
            <a:pPr lvl="0"/>
            <a:r>
              <a:rPr lang="fa-IR" dirty="0" smtClean="0"/>
              <a:t>متن عربی</a:t>
            </a:r>
            <a:endParaRPr lang="en-US" dirty="0" smtClean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2514600"/>
            <a:ext cx="9144000" cy="1066800"/>
          </a:xfrm>
          <a:solidFill>
            <a:srgbClr val="FFFF00">
              <a:alpha val="80000"/>
            </a:srgbClr>
          </a:solidFill>
        </p:spPr>
        <p:txBody>
          <a:bodyPr lIns="0" tIns="0" rIns="0" bIns="0" anchor="ctr" anchorCtr="1">
            <a:normAutofit/>
          </a:bodyPr>
          <a:lstStyle>
            <a:lvl1pPr marL="0" indent="0" algn="ctr" rtl="1">
              <a:spcBef>
                <a:spcPts val="0"/>
              </a:spcBef>
              <a:buNone/>
              <a:defRPr sz="2000" b="1" baseline="0">
                <a:solidFill>
                  <a:srgbClr val="C00000"/>
                </a:solidFill>
                <a:effectLst/>
                <a:cs typeface="B Yagut" pitchFamily="2" charset="-78"/>
              </a:defRPr>
            </a:lvl1pPr>
            <a:lvl2pPr algn="r" rtl="1">
              <a:defRPr/>
            </a:lvl2pPr>
            <a:lvl3pPr algn="r" rtl="1">
              <a:defRPr/>
            </a:lvl3pPr>
            <a:lvl4pPr algn="r" rtl="1">
              <a:defRPr/>
            </a:lvl4pPr>
            <a:lvl5pPr algn="r" rtl="1">
              <a:defRPr/>
            </a:lvl5pPr>
          </a:lstStyle>
          <a:p>
            <a:pPr lvl="0"/>
            <a:r>
              <a:rPr lang="fa-IR" dirty="0" smtClean="0"/>
              <a:t>متن فارسی</a:t>
            </a:r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6858000" y="5638800"/>
            <a:ext cx="2286000" cy="707886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1"/>
            <a:r>
              <a:rPr lang="fa-IR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Yagut" pitchFamily="2" charset="-78"/>
              </a:rPr>
              <a:t>سوره یس</a:t>
            </a:r>
            <a:endParaRPr lang="en-US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B Yagut" pitchFamily="2" charset="-78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5486400"/>
            <a:ext cx="1066800" cy="1066800"/>
          </a:xfrm>
        </p:spPr>
        <p:txBody>
          <a:bodyPr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r" rtl="1">
              <a:buNone/>
              <a:defRPr sz="4000" b="1" cap="none" spc="50" baseline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Yagut" pitchFamily="2" charset="-78"/>
              </a:defRPr>
            </a:lvl1pPr>
          </a:lstStyle>
          <a:p>
            <a:pPr lvl="0"/>
            <a:r>
              <a:rPr lang="fa-IR" dirty="0" smtClean="0"/>
              <a:t>شماره</a:t>
            </a:r>
            <a:endParaRPr 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990600" y="5638800"/>
            <a:ext cx="914400" cy="707886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1"/>
            <a:r>
              <a:rPr lang="fa-IR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Yagut" pitchFamily="2" charset="-78"/>
              </a:rPr>
              <a:t>آیه</a:t>
            </a:r>
            <a:endParaRPr lang="en-US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B Yagut" pitchFamily="2" charset="-78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_Maktab\Amozesh rahnamaei\nime 90\doa\44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898076" cy="6858000"/>
          </a:xfrm>
          <a:prstGeom prst="rect">
            <a:avLst/>
          </a:prstGeom>
          <a:noFill/>
        </p:spPr>
      </p:pic>
      <p:sp>
        <p:nvSpPr>
          <p:cNvPr id="10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4114800" y="0"/>
            <a:ext cx="5029200" cy="6858000"/>
          </a:xfrm>
        </p:spPr>
        <p:txBody>
          <a:bodyPr anchor="ctr">
            <a:normAutofit/>
          </a:bodyPr>
          <a:lstStyle>
            <a:lvl1pPr marL="0" indent="0" algn="ctr" rtl="1">
              <a:spcBef>
                <a:spcPts val="0"/>
              </a:spcBef>
              <a:buNone/>
              <a:defRPr sz="4000" b="1" baseline="0">
                <a:solidFill>
                  <a:srgbClr val="002060"/>
                </a:solidFill>
                <a:effectLst/>
                <a:cs typeface="B Yagut" pitchFamily="2" charset="-78"/>
              </a:defRPr>
            </a:lvl1pPr>
            <a:lvl2pPr algn="r" rtl="1">
              <a:defRPr/>
            </a:lvl2pPr>
            <a:lvl3pPr algn="r" rtl="1">
              <a:defRPr/>
            </a:lvl3pPr>
            <a:lvl4pPr algn="r" rtl="1">
              <a:defRPr/>
            </a:lvl4pPr>
            <a:lvl5pPr algn="r" rtl="1">
              <a:defRPr/>
            </a:lvl5pPr>
          </a:lstStyle>
          <a:p>
            <a:pPr lvl="0"/>
            <a:r>
              <a:rPr lang="fa-IR" dirty="0" smtClean="0"/>
              <a:t>عنوان  اصلی</a:t>
            </a:r>
            <a:endParaRPr lang="en-US" dirty="0"/>
          </a:p>
        </p:txBody>
      </p:sp>
      <p:sp useBgFill="1">
        <p:nvSpPr>
          <p:cNvPr id="5" name="Freeform 4"/>
          <p:cNvSpPr/>
          <p:nvPr userDrawn="1"/>
        </p:nvSpPr>
        <p:spPr>
          <a:xfrm>
            <a:off x="936978" y="5339644"/>
            <a:ext cx="3285066" cy="1456267"/>
          </a:xfrm>
          <a:custGeom>
            <a:avLst/>
            <a:gdLst>
              <a:gd name="connsiteX0" fmla="*/ 2743200 w 3285066"/>
              <a:gd name="connsiteY0" fmla="*/ 0 h 1456267"/>
              <a:gd name="connsiteX1" fmla="*/ 1151466 w 3285066"/>
              <a:gd name="connsiteY1" fmla="*/ 451556 h 1456267"/>
              <a:gd name="connsiteX2" fmla="*/ 835378 w 3285066"/>
              <a:gd name="connsiteY2" fmla="*/ 654756 h 1456267"/>
              <a:gd name="connsiteX3" fmla="*/ 643466 w 3285066"/>
              <a:gd name="connsiteY3" fmla="*/ 880534 h 1456267"/>
              <a:gd name="connsiteX4" fmla="*/ 553155 w 3285066"/>
              <a:gd name="connsiteY4" fmla="*/ 801512 h 1456267"/>
              <a:gd name="connsiteX5" fmla="*/ 349955 w 3285066"/>
              <a:gd name="connsiteY5" fmla="*/ 812800 h 1456267"/>
              <a:gd name="connsiteX6" fmla="*/ 0 w 3285066"/>
              <a:gd name="connsiteY6" fmla="*/ 1320800 h 1456267"/>
              <a:gd name="connsiteX7" fmla="*/ 2280355 w 3285066"/>
              <a:gd name="connsiteY7" fmla="*/ 1456267 h 1456267"/>
              <a:gd name="connsiteX8" fmla="*/ 3285066 w 3285066"/>
              <a:gd name="connsiteY8" fmla="*/ 812800 h 1456267"/>
              <a:gd name="connsiteX9" fmla="*/ 2743200 w 3285066"/>
              <a:gd name="connsiteY9" fmla="*/ 0 h 1456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85066" h="1456267">
                <a:moveTo>
                  <a:pt x="2743200" y="0"/>
                </a:moveTo>
                <a:lnTo>
                  <a:pt x="1151466" y="451556"/>
                </a:lnTo>
                <a:lnTo>
                  <a:pt x="835378" y="654756"/>
                </a:lnTo>
                <a:lnTo>
                  <a:pt x="643466" y="880534"/>
                </a:lnTo>
                <a:cubicBezTo>
                  <a:pt x="561783" y="798851"/>
                  <a:pt x="601695" y="801512"/>
                  <a:pt x="553155" y="801512"/>
                </a:cubicBezTo>
                <a:lnTo>
                  <a:pt x="349955" y="812800"/>
                </a:lnTo>
                <a:cubicBezTo>
                  <a:pt x="9202" y="1323931"/>
                  <a:pt x="214802" y="1320800"/>
                  <a:pt x="0" y="1320800"/>
                </a:cubicBezTo>
                <a:lnTo>
                  <a:pt x="2280355" y="1456267"/>
                </a:lnTo>
                <a:lnTo>
                  <a:pt x="3285066" y="812800"/>
                </a:lnTo>
                <a:lnTo>
                  <a:pt x="274320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solidFill>
          <a:srgbClr val="FFF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_Maktab\Amozesh rahnamaei\nime 90\doa\BESM1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0"/>
            <a:ext cx="6858000" cy="68763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9D930E-0E91-40F3-807E-90BCFF4F2098}" type="datetimeFigureOut">
              <a:rPr lang="en-US" smtClean="0"/>
              <a:pPr/>
              <a:t>7/15/2011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44A0A5-EFBE-4B2E-97F9-833E9661304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0" r:id="rId3"/>
    <p:sldLayoutId id="2147483652" r:id="rId4"/>
    <p:sldLayoutId id="2147483651" r:id="rId5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fa-IR" dirty="0" smtClean="0"/>
              <a:t>سوره   یس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إِنَّا جَعَلْنَا فىِ أَعْنَاقِهِمْ أَغْلَالًا فَهِىَ إِلىَ الْأَذْقَانِ </a:t>
            </a:r>
            <a:endParaRPr lang="fa-IR" dirty="0" smtClean="0"/>
          </a:p>
          <a:p>
            <a:r>
              <a:rPr lang="ar-SA" dirty="0" smtClean="0"/>
              <a:t>فَهُم مُّقْمَحُونَ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ما در گردنهاى آنان، تا چانه‏هايشان، غُلهايى نهاده‏ايم، </a:t>
            </a:r>
            <a:endParaRPr lang="fa-IR" dirty="0" smtClean="0"/>
          </a:p>
          <a:p>
            <a:r>
              <a:rPr lang="ar-SA" dirty="0" smtClean="0"/>
              <a:t>به طورى كه سرهايشان را بالا نگاه داشته و ديده فرو هشته‏اند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8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/>
          </a:bodyPr>
          <a:lstStyle/>
          <a:p>
            <a:r>
              <a:rPr lang="ar-SA" dirty="0" smtClean="0"/>
              <a:t>وَ جَعَلْنَا مِن بَينْ‏ِ أَيْدِيهِمْ سَدًّا </a:t>
            </a:r>
            <a:endParaRPr lang="fa-IR" dirty="0" smtClean="0"/>
          </a:p>
          <a:p>
            <a:r>
              <a:rPr lang="ar-SA" dirty="0" smtClean="0"/>
              <a:t>وَ مِنْ خَلْفِهِمْ سَدًّا فَأَغْشَيْنَاهُمْ فَهُمْ لَا يُبْصِرُونَ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[ما] فراروى آنها سدّى </a:t>
            </a:r>
            <a:endParaRPr lang="fa-IR" dirty="0" smtClean="0"/>
          </a:p>
          <a:p>
            <a:r>
              <a:rPr lang="ar-SA" dirty="0" smtClean="0"/>
              <a:t>و پشت سرشان سدّى نهاده و پرده‏اى بر [چشمان‏] آنان فرو گسترده‏ايم، در نتيجه نمى‏توانند ببينند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9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سَوَاءٌ عَلَيهِْمْ ءَ أَنذَرْتَهُمْ </a:t>
            </a:r>
            <a:endParaRPr lang="fa-IR" dirty="0" smtClean="0"/>
          </a:p>
          <a:p>
            <a:r>
              <a:rPr lang="ar-SA" dirty="0" smtClean="0"/>
              <a:t>أَمْ </a:t>
            </a:r>
            <a:r>
              <a:rPr lang="ar-SA" dirty="0" smtClean="0"/>
              <a:t>لَمْ تُنذِرْهُمْ لَا يُؤْمِنُونَ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آنان را چه بيم دهى [و] چه بيم ندهى، به حالشان تفاوت نمى‏كند: نخواهند گرويد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10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إِنَّمَا تُنذِرُ مَنِ اتَّبَعَ الذِّكْرَ وَ خَشىِ‏َ الرَّحْمَانَ بِالْغَيْبِ  فَبَشِّرْهُ بِمَغْفِرَةٍ وَ أَجْرٍ كَرِيمٍ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بيم دادن تو، تنها كسى را [سودمند] است كه كتاب حقّ را پيروى كند و از [خداىِ‏] رحمان در نهان بترسد. [چنين كسى را] به آمرزش و پاداشى پر ارزش مژده ده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11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ar-SA" dirty="0" smtClean="0"/>
              <a:t>إِنَّا </a:t>
            </a:r>
            <a:r>
              <a:rPr lang="ar-SA" dirty="0" smtClean="0"/>
              <a:t>نحَنُ </a:t>
            </a:r>
            <a:r>
              <a:rPr lang="ar-SA" dirty="0" smtClean="0"/>
              <a:t>نُحْىِ الْمَوْتىَ‏ وَ نَكْتُبُ مَا قَدَّمُواْ وَ ءَاثَرَهُمْ  </a:t>
            </a:r>
            <a:endParaRPr lang="fa-IR" dirty="0" smtClean="0"/>
          </a:p>
          <a:p>
            <a:r>
              <a:rPr lang="ar-SA" dirty="0" smtClean="0"/>
              <a:t>وَ كلُ‏َّ شىَ‏ْءٍ أَحْصَيْنَاهُ فىِ إِمَامٍ مُّبِينٍ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آرى! ماييم كه مردگان را زنده مى‏سازيم و آنچه را از پيش فرستاده‏اند، با آثار [و اعمال‏] شان درج مى‏كنيم، و هر چيزى را در كارنامه‏اى روشن برشمرده‏ايم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12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اضْرِبْ لهَُم مَّثَلاً أَصحَْابَ الْقَرْيَةِ </a:t>
            </a:r>
            <a:endParaRPr lang="fa-IR" dirty="0" smtClean="0"/>
          </a:p>
          <a:p>
            <a:r>
              <a:rPr lang="ar-SA" dirty="0" smtClean="0"/>
              <a:t>إِذْ جَاءَهَا الْمُرْسَلُونَ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[داستان‏] مردم آن شهرى را كه رسولان بدانجا آمدند براى آنان مَثَل زن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13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/>
          </a:bodyPr>
          <a:lstStyle/>
          <a:p>
            <a:r>
              <a:rPr lang="ar-SA" dirty="0" smtClean="0"/>
              <a:t>إِذْ أَرْسَلْنَا إِلَيهِْمُ اثْنَينْ‏ِ فَكَذَّبُوهُمَا فَعَزَّزْنَا بِثَالِثٍ </a:t>
            </a:r>
            <a:endParaRPr lang="fa-IR" dirty="0" smtClean="0"/>
          </a:p>
          <a:p>
            <a:r>
              <a:rPr lang="ar-SA" dirty="0" smtClean="0"/>
              <a:t>فَقَالُواْ إِنَّا إِلَيْكُم مُّرْسَلُونَ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آن گاه كه دو تن سوى آنان فرستاديم، و [لى‏] آن دو را دروغزن پنداشتند، تا با [فرستاده‏] سوّمين [آنان را] تأييد كرديم، پس [رسولان‏] گفتند: «ما به سوى شما به پيامبرى فرستاده شده‏ايم.»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14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قَالُواْ مَا أَنتُمْ إِلَّا بَشَرٌ مِّثْلُنَا وَ مَا أَنزَلَ الرَّحْمَانُ مِن شىَ‏ْءٍ إِنْ أَنتُمْ إِلَّا تَكْذِبُونَ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[ناباوران آن ديار] گفتند: «شما جز بشرى مانند ما نيستيد، و [خداى‏] رحمان چيزى نفرستاده، و شما جز دروغ نمى‏پردازيد.» 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15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قَالُواْ رَبُّنَا يَعْلَمُ إِنَّا إِلَيْكمُ‏ْ لَمُرْسَلُونَ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گفتند: «پروردگار ما مى‏داند كه ما واقعاً به سوى شما به پيامبرى فرستاده شده‏ايم.»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16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مَا عَلَيْنَا إِلَّا الْبَلَاغُ الْمُبِينُ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بر ما [وظيفه‏اى‏] جز رسانيدن آشكار [پيام‏] نيست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17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قَالُواْ إِنَّا تَطَيرَّْنَا بِكُمْ  لَئنِ لَّمْ تَنتَهُواْ لَنرَْجُمَنَّكمُ‏ْ وَ لَيَمَسَّنَّكمُ مِّنَّا عَذَابٌ أَلِيمٌ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پاسخ دادند: «ما [حضور] شما را به شگون بد گرفته‏ايم. اگر دست برنداريد، سنگسارتان مى‏كنيم و قطعاً عذاب دردناكى از ما به شما خواهد رسيد.» 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18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قَالُواْ طَئرُِكُم مَّعَكُمْ  أَ ئن ذُكِّرْتُم  </a:t>
            </a:r>
            <a:endParaRPr lang="fa-IR" dirty="0" smtClean="0"/>
          </a:p>
          <a:p>
            <a:r>
              <a:rPr lang="ar-SA" dirty="0" smtClean="0"/>
              <a:t>بَلْ أَنتُمْ قَوْمٌ مُّسْرِفُونَ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[رسولان‏] گفتند: «شومىِ شما با خود شماست. آيا اگر شما را پند دهند [باز كفر مى‏ورزيد؟ نه!] </a:t>
            </a:r>
            <a:endParaRPr lang="fa-IR" dirty="0" smtClean="0"/>
          </a:p>
          <a:p>
            <a:r>
              <a:rPr lang="ar-SA" dirty="0" smtClean="0"/>
              <a:t>بلكه شما قومى اسرافكاريد.»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19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جَاءَ مِنْ أَقْصَا الْمَدِينَةِ رَجُلٌ يَسْعَى‏ </a:t>
            </a:r>
            <a:endParaRPr lang="fa-IR" dirty="0" smtClean="0"/>
          </a:p>
          <a:p>
            <a:r>
              <a:rPr lang="ar-SA" dirty="0" smtClean="0"/>
              <a:t>قَالَ يَقَوْمِ اتَّبِعُواْ الْمُرْسَلِينَ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[در اين ميان‏] مردى از دورترين جاىِ شهر دوان دوان آمد، </a:t>
            </a:r>
            <a:endParaRPr lang="fa-IR" dirty="0" smtClean="0"/>
          </a:p>
          <a:p>
            <a:r>
              <a:rPr lang="ar-SA" dirty="0" smtClean="0"/>
              <a:t>[و] گفت: «اى مردم، از اين فرستادگان پيروى كنيد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20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اتَّبِعُواْ مَن لَّا يَسَْلُكمُ‏ْ أَجْرًا وَ هُم مُّهْتَدُونَ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از كسانى كه پاداشى از شما نمى‏خواهند و خود [نيز] بر راه راست قرار دارند، پيروى كنيد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21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مَا لىِ‏َ لَا أَعْبُدُ الَّذِى فَطَرَنىِ وَ إِلَيْهِ تُرْجَعُونَ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آخر چرا كسى را نپرستم كه مرا آفريده است و [همه‏] شما به سوى او بازگشت مى‏يابيد؟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22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/>
          </a:bodyPr>
          <a:lstStyle/>
          <a:p>
            <a:r>
              <a:rPr lang="ar-SA" dirty="0" smtClean="0"/>
              <a:t>ءَ أَتخَِّذُ مِن دُونِهِ ءَالِهَةً إِن يُرِدْنِ الرَّحْمَانُ بِضُرٍّ </a:t>
            </a:r>
            <a:endParaRPr lang="fa-IR" dirty="0" smtClean="0"/>
          </a:p>
          <a:p>
            <a:r>
              <a:rPr lang="ar-SA" dirty="0" smtClean="0"/>
              <a:t>لَّا تُغْنِ عَنىّ‏ِ شَفَعَتُهُمْ شَيًْا وَ لَا يُنقِذُونِ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آيا به جاى او خدايانى را بپرستم كه اگر [خداى‏] رحمان بخواهد به من گزندى برساند، </a:t>
            </a:r>
            <a:endParaRPr lang="fa-IR" dirty="0" smtClean="0"/>
          </a:p>
          <a:p>
            <a:r>
              <a:rPr lang="ar-SA" dirty="0" smtClean="0"/>
              <a:t>نه شفاعتشان به حالم سود مى‏دهد و نه مى‏توانند مرا برهانند؟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23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إِنىّ‏ِ إِذًا لَّفِى ضَلَالٍ مُّبِينٍ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در آن صورت، من قطعاً در گمراهى آشكارى خواهم بود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24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إِنىّ‏ِ ءَامَنتُ بِرَبِّكُمْ فَاسْمَعُونِ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من به پروردگارتان ايمان آوردم. [اقرار] مرا بشنويد.»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25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قِيلَ ادْخُلِ الجَْنَّةَ  </a:t>
            </a:r>
            <a:endParaRPr lang="fa-IR" dirty="0" smtClean="0"/>
          </a:p>
          <a:p>
            <a:r>
              <a:rPr lang="ar-SA" dirty="0" smtClean="0"/>
              <a:t>قَالَ يَالَيْتَ قَوْمِى يَعْلَمُونَ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 [سرانجام به جرم ايمان كشته شد، و بدو] گفته شد: «به بهشت درآى.» </a:t>
            </a:r>
            <a:endParaRPr lang="fa-IR" dirty="0" smtClean="0"/>
          </a:p>
          <a:p>
            <a:r>
              <a:rPr lang="ar-SA" dirty="0" smtClean="0"/>
              <a:t>گفت: «اى كاش، قوم من مى‏دانستند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26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بِمَا غَفَرَ لىِ رَبىّ‏ِ وَ جَعَلَنىِ مِنَ الْمُكْرَمِينَ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كه پروردگارم چگونه مرا آمرزيد و در زمره عزيزانم قرار داد.»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27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يس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a-IR" dirty="0" smtClean="0"/>
              <a:t>یس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fa-IR" dirty="0" smtClean="0"/>
              <a:t>1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مَا أَنزَلْنَا عَلىَ‏ قَوْمِهِ مِن بَعْدِهِ </a:t>
            </a:r>
            <a:endParaRPr lang="fa-IR" dirty="0" smtClean="0"/>
          </a:p>
          <a:p>
            <a:r>
              <a:rPr lang="ar-SA" dirty="0" smtClean="0"/>
              <a:t>مِن </a:t>
            </a:r>
            <a:r>
              <a:rPr lang="ar-SA" dirty="0" smtClean="0"/>
              <a:t>جُندٍ مِّنَ السَّمَاءِ </a:t>
            </a:r>
            <a:r>
              <a:rPr lang="ar-SA" dirty="0" smtClean="0"/>
              <a:t>وَ </a:t>
            </a:r>
            <a:r>
              <a:rPr lang="ar-SA" dirty="0" smtClean="0"/>
              <a:t>مَا كُنَّا مُنزِلِينَ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پس از [شهادت‏] وى هيچ سپاهى از آسمان بر قومش فرود نياورديم </a:t>
            </a:r>
            <a:endParaRPr lang="fa-IR" dirty="0" smtClean="0"/>
          </a:p>
          <a:p>
            <a:r>
              <a:rPr lang="ar-SA" dirty="0" smtClean="0"/>
              <a:t>و [پيش از اين هم‏] فروفرستنده نبوديم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28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إِن كاَنَتْ إِلَّا صَيْحَةً وَاحِدَةً </a:t>
            </a:r>
            <a:endParaRPr lang="fa-IR" dirty="0" smtClean="0"/>
          </a:p>
          <a:p>
            <a:r>
              <a:rPr lang="ar-SA" dirty="0" smtClean="0"/>
              <a:t>فَإِذَا </a:t>
            </a:r>
            <a:r>
              <a:rPr lang="ar-SA" dirty="0" smtClean="0"/>
              <a:t>هُمْ خَمِدُونَ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تنها يك فرياد بود و بس. و بناگاه [همه‏] آنها سرد بر جاى فسردند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29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يَاحَسْرَةً عَلىَ الْعِبَادِ  </a:t>
            </a:r>
            <a:endParaRPr lang="fa-IR" dirty="0" smtClean="0"/>
          </a:p>
          <a:p>
            <a:r>
              <a:rPr lang="ar-SA" dirty="0" smtClean="0"/>
              <a:t>مَا يَأْتِيهِم مِّن رَّسُولٍ إِلَّا كاَنُواْ بِهِ يَسْتهَْزِءُونَ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دريغا بر اين بندگان! </a:t>
            </a:r>
            <a:endParaRPr lang="fa-IR" dirty="0" smtClean="0"/>
          </a:p>
          <a:p>
            <a:r>
              <a:rPr lang="ar-SA" dirty="0" smtClean="0"/>
              <a:t>هيچ فرستاده‏اى بر آنان نيامد مگر آنكه او را ريشخند مى‏كردند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30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أَ لَمْ يَرَوْاْ كمَ‏ْ أَهْلَكْنَا قَبْلَهُم </a:t>
            </a:r>
            <a:endParaRPr lang="fa-IR" dirty="0" smtClean="0"/>
          </a:p>
          <a:p>
            <a:r>
              <a:rPr lang="ar-SA" dirty="0" smtClean="0"/>
              <a:t>مِّنَ الْقُرُونِ أَنهَُّمْ إِلَيهِْمْ لَا يَرْجِعُونَ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مگر نديده‏اند كه چه بسيار نسلها را پيش از آنان هلاك گردانيديم </a:t>
            </a:r>
            <a:endParaRPr lang="fa-IR" dirty="0" smtClean="0"/>
          </a:p>
          <a:p>
            <a:r>
              <a:rPr lang="ar-SA" dirty="0" smtClean="0"/>
              <a:t>كه ديگر آنها به سويشان بازنمى‏گردند؟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31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إِن كلُ‏ٌّ لَّمَّا جَمِيعٌ لَّدَيْنَا محُْضَرُونَ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قطعاً همه آنان در پيشگاه ما احضار خواهند شد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32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ءَايَةٌ لهَُّمُ الْأَرْضُ الْمَيْتَةُ أَحْيَيْنَاهَا </a:t>
            </a:r>
            <a:endParaRPr lang="fa-IR" dirty="0" smtClean="0"/>
          </a:p>
          <a:p>
            <a:r>
              <a:rPr lang="ar-SA" dirty="0" smtClean="0"/>
              <a:t>وَ أَخْرَجْنَا مِنهَْا حَبًّا فَمِنْهُ يَأْكُلُونَ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زمين مرده، برهانى است براى ايشان، كه آن را زنده گردانيديم </a:t>
            </a:r>
            <a:endParaRPr lang="fa-IR" dirty="0" smtClean="0"/>
          </a:p>
          <a:p>
            <a:r>
              <a:rPr lang="ar-SA" dirty="0" smtClean="0"/>
              <a:t>و دانه از آن برآورديم كه از آن مى‏خورند.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33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جَعَلْنَا فِيهَا جَنَّاتٍ مِّن نخَِّيلٍ وَ أَعْنَابٍ </a:t>
            </a:r>
            <a:endParaRPr lang="fa-IR" dirty="0" smtClean="0"/>
          </a:p>
          <a:p>
            <a:r>
              <a:rPr lang="ar-SA" dirty="0" smtClean="0"/>
              <a:t>وَ فَجَّرْنَا فِيهَا مِنَ الْعُيُونِ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در آن [زمين‏] باغهايى از درختان خرما </a:t>
            </a:r>
            <a:endParaRPr lang="fa-IR" dirty="0" smtClean="0"/>
          </a:p>
          <a:p>
            <a:r>
              <a:rPr lang="ar-SA" dirty="0" smtClean="0"/>
              <a:t>و تاك قرار داديم و چشمه‏ها در آن روان كرديم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34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لِيَأْكُلُواْ مِن ثَمَرِهِ وَ مَا عَمِلَتْهُ أَيْدِيهِمْ  </a:t>
            </a:r>
            <a:endParaRPr lang="fa-IR" dirty="0" smtClean="0"/>
          </a:p>
          <a:p>
            <a:r>
              <a:rPr lang="ar-SA" dirty="0" smtClean="0"/>
              <a:t>أَ فَلَا يَشْكُرُونَ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تا از ميوه آن و [از] كاركردِ دستهاىِ خودشان بخورند، </a:t>
            </a:r>
            <a:endParaRPr lang="fa-IR" dirty="0" smtClean="0"/>
          </a:p>
          <a:p>
            <a:r>
              <a:rPr lang="ar-SA" dirty="0" smtClean="0"/>
              <a:t>آيا باز [هم‏] سپاس نمى‏گزارند؟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35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سُبْحَانَ الَّذِى خَلَقَ الْأَزْوَاجَ كُلَّهَا مِمَّا تُنبِتُ الْأَرْضُ </a:t>
            </a:r>
            <a:r>
              <a:rPr lang="ar-SA" dirty="0" smtClean="0"/>
              <a:t>وَ </a:t>
            </a:r>
            <a:r>
              <a:rPr lang="ar-SA" dirty="0" smtClean="0"/>
              <a:t>مِنْ أَنفُسِهِمْ وَ مِمَّا لَا يَعْلَمُونَ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پاك [خدايى‏] كه از آنچه زمين مى‏روياند </a:t>
            </a:r>
            <a:endParaRPr lang="fa-IR" dirty="0" smtClean="0"/>
          </a:p>
          <a:p>
            <a:r>
              <a:rPr lang="ar-SA" dirty="0" smtClean="0"/>
              <a:t>و [نيز] از خودشان و از آنچه نمى‏دانند، همه را نر و ماده گردانيده است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36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ءَايَةٌ لَّهُمُ الَّيْلُ نَسْلَخُ مِنْهُ النهََّارَ </a:t>
            </a:r>
            <a:endParaRPr lang="fa-IR" dirty="0" smtClean="0"/>
          </a:p>
          <a:p>
            <a:r>
              <a:rPr lang="ar-SA" dirty="0" smtClean="0"/>
              <a:t>فَإِذَا </a:t>
            </a:r>
            <a:r>
              <a:rPr lang="ar-SA" dirty="0" smtClean="0"/>
              <a:t>هُم مُّظْلِمُونَ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نشانه‏اى [ديگر] براى آنها شب است كه روز را [مانند پوست‏] از آن برمى‏كنيم </a:t>
            </a:r>
            <a:endParaRPr lang="fa-IR" dirty="0" smtClean="0"/>
          </a:p>
          <a:p>
            <a:r>
              <a:rPr lang="ar-SA" dirty="0" smtClean="0"/>
              <a:t>و بناگاه آنان در تاريكى فرو مى‏روند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37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الْقُرْءَانِ ا</a:t>
            </a:r>
            <a:r>
              <a:rPr lang="fa-IR" dirty="0" smtClean="0"/>
              <a:t>ل</a:t>
            </a:r>
            <a:r>
              <a:rPr lang="ar-SA" dirty="0" smtClean="0"/>
              <a:t>حَكِيمِ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سوگند به قرآن حكمت‏آموز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2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الشَّمْسُ تجَْرِى لِمُسْتَقَرٍّ لَّهَا  </a:t>
            </a:r>
            <a:endParaRPr lang="fa-IR" dirty="0" smtClean="0"/>
          </a:p>
          <a:p>
            <a:r>
              <a:rPr lang="ar-SA" dirty="0" smtClean="0"/>
              <a:t>ذَالِكَ تَقْدِيرُ الْعَزِيزِ الْعَلِيمِ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خورشيد به [سوى‏] قرارگاه ويژه خود روان است. </a:t>
            </a:r>
            <a:endParaRPr lang="fa-IR" dirty="0" smtClean="0"/>
          </a:p>
          <a:p>
            <a:r>
              <a:rPr lang="ar-SA" dirty="0" smtClean="0"/>
              <a:t>تقديرِ آن عزيز دانا اين است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38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الْقَمَرَ قَدَّرْنَاهُ مَنَازِلَ حَتىَ‏ عَادَ </a:t>
            </a:r>
            <a:endParaRPr lang="fa-IR" dirty="0" smtClean="0"/>
          </a:p>
          <a:p>
            <a:r>
              <a:rPr lang="ar-SA" dirty="0" smtClean="0"/>
              <a:t>كاَلْعُرْجُونِ </a:t>
            </a:r>
            <a:r>
              <a:rPr lang="ar-SA" dirty="0" smtClean="0"/>
              <a:t>الْقَدِيمِ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براى ماه منزلهايى معين كرده‏ايم، تا چون شاخكِ خشكِ خوشه خرما برگردد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39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/>
          </a:bodyPr>
          <a:lstStyle/>
          <a:p>
            <a:r>
              <a:rPr lang="ar-SA" dirty="0" smtClean="0"/>
              <a:t>لَا الشَّمْسُ يَنبَغِى لهََا أَن تُدْرِكَ الْقَمَرَ </a:t>
            </a:r>
            <a:endParaRPr lang="fa-IR" dirty="0" smtClean="0"/>
          </a:p>
          <a:p>
            <a:r>
              <a:rPr lang="ar-SA" dirty="0" smtClean="0"/>
              <a:t>وَ لَا الَّيْلُ سَابِقُ النهََّارِ  وَ كلُ‏ٌّ فىِ فَلَكٍ يَسْبَحُونَ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نه خورشيد را سِزَد كه به ماه رسد، </a:t>
            </a:r>
            <a:endParaRPr lang="fa-IR" dirty="0" smtClean="0"/>
          </a:p>
          <a:p>
            <a:r>
              <a:rPr lang="ar-SA" dirty="0" smtClean="0"/>
              <a:t>و نه شب بر روز پيشى جويد، و هر كدام در سپهرى شناورند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40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ءَايَةٌ لهَُّمْ أَنَّا حَمَلْنَا ذُرِّيَّتهَُمْ </a:t>
            </a:r>
            <a:endParaRPr lang="fa-IR" dirty="0" smtClean="0"/>
          </a:p>
          <a:p>
            <a:r>
              <a:rPr lang="ar-SA" dirty="0" smtClean="0"/>
              <a:t>فىِ </a:t>
            </a:r>
            <a:r>
              <a:rPr lang="ar-SA" dirty="0" smtClean="0"/>
              <a:t>الْفُلْكِ الْمَشْحُونِ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نشانه‏اى [ديگر] براى آنان اينكه: ما نياكانشان را در كشتىِ انباشته، سوار كرديم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41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خَلَقْنَا لهَُم مِّن مِّثْلِهِ مَا يَرْكَبُونَ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مانند آن براى ايشان مركوبها [ى ديگرى‏] خلق كرديم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42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إِن نَّشَأْ نُغْرِقْهُمْ فَلَا صَرِيخَ لهَُمْ </a:t>
            </a:r>
            <a:endParaRPr lang="fa-IR" dirty="0" smtClean="0"/>
          </a:p>
          <a:p>
            <a:r>
              <a:rPr lang="ar-SA" dirty="0" smtClean="0"/>
              <a:t>وَ </a:t>
            </a:r>
            <a:r>
              <a:rPr lang="ar-SA" dirty="0" smtClean="0"/>
              <a:t>لَا هُمْ يُنقَذُونَ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اگر بخواهيم غرقشان مى‏كنيم و هيچ فريادرسى نمى‏يابند و روىِ نجات نمى‏بينند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43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إِلَّا رَحْمَةً مِّنَّا وَ مَتَاعًا إِلىَ‏ حِينٍ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مگر رحمتى از جانب ما [شامل آنها گردد] و تا چندى [آنها را] برخوردار سازيم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44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إِذَا قِيلَ لهَُمُ اتَّقُواْ مَا بَينْ‏َ أَيْدِيكُمْ </a:t>
            </a:r>
            <a:endParaRPr lang="fa-IR" dirty="0" smtClean="0"/>
          </a:p>
          <a:p>
            <a:r>
              <a:rPr lang="ar-SA" dirty="0" smtClean="0"/>
              <a:t>وَ </a:t>
            </a:r>
            <a:r>
              <a:rPr lang="ar-SA" dirty="0" smtClean="0"/>
              <a:t>مَا خَلْفَكمُ‏ْ لَعَلَّكمُ‏ْ تُرْحَمُونَ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چون به ايشان گفته شود: «از آنچه در پيش رو و پشت سر داريد بترسيد، </a:t>
            </a:r>
            <a:endParaRPr lang="fa-IR" dirty="0" smtClean="0"/>
          </a:p>
          <a:p>
            <a:r>
              <a:rPr lang="ar-SA" dirty="0" smtClean="0"/>
              <a:t>اميد كه مورد رحمت قرار گيريد» [نمى‏شنوند]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45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مَا تَأْتِيهِم مِّنْ ءَايَةٍ مِّنْ ءَايَاتِ رَبهِِّمْ </a:t>
            </a:r>
            <a:endParaRPr lang="fa-IR" dirty="0" smtClean="0"/>
          </a:p>
          <a:p>
            <a:r>
              <a:rPr lang="ar-SA" dirty="0" smtClean="0"/>
              <a:t>إِلَّا </a:t>
            </a:r>
            <a:r>
              <a:rPr lang="ar-SA" dirty="0" smtClean="0"/>
              <a:t>كاَنُواْ عَنهَْا مُعْرِضِينَ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هيچ نشانه‏اى از نشانه‏هاى پروردگارشان بر آنان نيامد، جز اينكه از آن رويگردان شدند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46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ar-SA" dirty="0" smtClean="0"/>
              <a:t>وَ إِذَا قِيلَ لهَُمْ أَنفِقُواْ مِمَّا رَزَقَكمُ‏ُ اللَّهُ قَالَ الَّذِينَ كَفَرُواْ لِلَّذِينَ ءَامَنُواْ أَ نُطْعِمُ مَن لَّوْ يَشَاءُ اللَّهُ أَطْعَمَهُ إِنْ أَنتُمْ إِلَّا فىِ ضَلَالٍ مُّبِينٍ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چون به آنان گفته شود: «از آنچه خدا به شما روزى داده انفاق كنيد»، كسانى كه كافر شده‏اند، به آنان كه ايمان آورده‏اند، مى‏گويند: «آيا كسى را بخورانيم كه اگر خدا مى‏خواست [خودش‏] وى را مى‏خورانيد؟ شما جز در گمراهىِ آشكارى [بيش‏] نيستيد.» 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47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إِنَّكَ لَمِنَ الْمُرْسَلِينَ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كه قطعاً تو از [جمله‏] پيامبرانى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3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يَقُولُونَ مَتىَ‏ هَاذَا الْوَعْدُ إِن كُنتُمْ صَادِقِينَ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مى‏گويند: «اگر راست مى‏گوييد، پس اين وعده [عذاب‏] كى خواهد بود؟» 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48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مَا يَنظُرُونَ إِلَّا صَيْحَةً وَاحِدَةً تَأْخُذُهُمْ </a:t>
            </a:r>
            <a:endParaRPr lang="fa-IR" dirty="0" smtClean="0"/>
          </a:p>
          <a:p>
            <a:r>
              <a:rPr lang="ar-SA" dirty="0" smtClean="0"/>
              <a:t>وَ </a:t>
            </a:r>
            <a:r>
              <a:rPr lang="ar-SA" dirty="0" smtClean="0"/>
              <a:t>هُمْ يخَِصِّمُونَ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جز يك فرياد [مرگبار] را انتظار نخواهند كشيد كه هنگامى كه سرگرم جدالند غافلگيرشان كند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49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فَلَا يَسْتَطِيعُونَ تَوْصِيَةً </a:t>
            </a:r>
            <a:endParaRPr lang="fa-IR" dirty="0" smtClean="0"/>
          </a:p>
          <a:p>
            <a:r>
              <a:rPr lang="ar-SA" dirty="0" smtClean="0"/>
              <a:t>وَ </a:t>
            </a:r>
            <a:r>
              <a:rPr lang="ar-SA" dirty="0" smtClean="0"/>
              <a:t>لَا </a:t>
            </a:r>
            <a:r>
              <a:rPr lang="ar-SA" dirty="0" smtClean="0"/>
              <a:t>إِلىَ </a:t>
            </a:r>
            <a:r>
              <a:rPr lang="ar-SA" dirty="0" smtClean="0"/>
              <a:t>أَهْلِهِمْ يَرْجِعُونَ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آن گاه نه توانايى وصيّتى دارند و نه مى‏توانند به سوى كسان خود برگردند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50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نُفِخَ فىِ الصُّورِ فَإِذَا هُم مِّنَ الْأَجْدَاثِ </a:t>
            </a:r>
            <a:endParaRPr lang="fa-IR" dirty="0" smtClean="0"/>
          </a:p>
          <a:p>
            <a:r>
              <a:rPr lang="ar-SA" dirty="0" smtClean="0"/>
              <a:t>إِلىَ‏ رَبِّهِمْ يَنسِلُونَ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در صور دميده خواهد شد، پس بناگاه از گورهاى خود شتابان </a:t>
            </a:r>
            <a:endParaRPr lang="fa-IR" dirty="0" smtClean="0"/>
          </a:p>
          <a:p>
            <a:r>
              <a:rPr lang="ar-SA" dirty="0" smtClean="0"/>
              <a:t>به سوىِ پروردگار خويش مى‏آيند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51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قَالُواْ يَاوَيْلَنَا مَن بَعَثَنَا مِن مَّرْقَدِنَا  </a:t>
            </a:r>
            <a:endParaRPr lang="fa-IR" dirty="0" smtClean="0"/>
          </a:p>
          <a:p>
            <a:r>
              <a:rPr lang="ar-SA" dirty="0" smtClean="0"/>
              <a:t>هَاذَا مَا وَعَدَ الرَّحْمَانُ وَ صَدَقَ الْمُرْسَلُونَ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مى‏گويند: «اى واى بر ما، چه كسى ما را از آرامگاهمان برانگيخت؟ </a:t>
            </a:r>
            <a:endParaRPr lang="fa-IR" dirty="0" smtClean="0"/>
          </a:p>
          <a:p>
            <a:r>
              <a:rPr lang="ar-SA" dirty="0" smtClean="0"/>
              <a:t>اين است همان وعده خداى رحمان، و پيامبران راست مى‏گفتند.»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52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إِن كَانَتْ إِلَّا صَيْحَةً وَاحِدَةً </a:t>
            </a:r>
            <a:endParaRPr lang="fa-IR" dirty="0" smtClean="0"/>
          </a:p>
          <a:p>
            <a:r>
              <a:rPr lang="ar-SA" dirty="0" smtClean="0"/>
              <a:t>فَإِذَا هُمْ جَمِيعٌ لَّدَيْنَا محُْضَرُونَ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[باز هم‏] يك فرياد است و بس و بناگاه همه در پيشگاه ما حاضر آيند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53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فَالْيَوْمَ لَا تُظْلَمُ نَفْسٌ شَيًْا </a:t>
            </a:r>
            <a:endParaRPr lang="fa-IR" dirty="0" smtClean="0"/>
          </a:p>
          <a:p>
            <a:r>
              <a:rPr lang="ar-SA" dirty="0" smtClean="0"/>
              <a:t>وَ لَا تجُْزَوْنَ إِلَّا مَا كُنتُمْ تَعْمَلُونَ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امروز بر كسى هيچ ستم نمى‏رود، جز در برابر آنچه كرده‏ايد پاداشى نخواهيد يافت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54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إِنَّ أَصْحَابَ الجَْنَّةِ الْيَوْمَ فىِ شُغُلٍ فَكِهُونَ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در اين روز، اهل بهشت كار و بارى خوش در پيش دارند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55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هُمْ وَ أَزْوَاجُهُمْ فىِ ظِلَالٍ </a:t>
            </a:r>
            <a:endParaRPr lang="fa-IR" dirty="0" smtClean="0"/>
          </a:p>
          <a:p>
            <a:r>
              <a:rPr lang="ar-SA" dirty="0" smtClean="0"/>
              <a:t>عَلىَ </a:t>
            </a:r>
            <a:r>
              <a:rPr lang="ar-SA" dirty="0" smtClean="0"/>
              <a:t>الْأَرَائكِ مُتَّكُِونَ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آنها با همسرانشان در زير سايه‏ها بر تختها تكيه مى‏زنند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56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لهَُمْ فِيهَا فَكِهَةٌ وَ لهَُم مَّا يَدَّعُونَ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در آنجا براى آنها [هر گونه‏] ميوه است و هر چه دلشان بخواهد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57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عَلىَ‏ صِرَاطٍ مُّسْتَقِيمٍ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بر راهى راست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4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سَلَامٌ قَوْلًا مِّن رَّبٍ‏ّ رَّحِيمٍ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از جانب پروردگار [ى‏] مهربان [به آنان‏] سلام گفته مى‏شود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58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</a:t>
            </a:r>
            <a:r>
              <a:rPr lang="ar-SA" dirty="0" smtClean="0"/>
              <a:t>امْتَازُوا </a:t>
            </a:r>
            <a:r>
              <a:rPr lang="ar-SA" dirty="0" smtClean="0"/>
              <a:t>الْيَوْمَ أَيهَُّا الْمُجْرِمُونَ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اى گناهكاران، امروز [از بى‏گناهان‏] جدا شويد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59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أَ لَمْ أَعْهَدْ إِلَيْكُمْ يَبَنىِ ءَادَمَ أَن لَّا تَعْبُدُواْ </a:t>
            </a:r>
            <a:r>
              <a:rPr lang="ar-SA" dirty="0" smtClean="0"/>
              <a:t>الشَّيْطَانَ</a:t>
            </a:r>
            <a:r>
              <a:rPr lang="fa-IR" dirty="0" smtClean="0"/>
              <a:t> </a:t>
            </a:r>
            <a:r>
              <a:rPr lang="ar-SA" dirty="0" smtClean="0"/>
              <a:t>إِنَّهُ </a:t>
            </a:r>
            <a:r>
              <a:rPr lang="ar-SA" dirty="0" smtClean="0"/>
              <a:t>لَكمُ‏ْ عَدُوٌّ مُّبِينٌ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اى فرزندان آدم، مگر با شما عهد نكرده بودم كه شيطان را مپرستيد، </a:t>
            </a:r>
            <a:endParaRPr lang="fa-IR" dirty="0" smtClean="0"/>
          </a:p>
          <a:p>
            <a:r>
              <a:rPr lang="ar-SA" dirty="0" smtClean="0"/>
              <a:t>زيرا وى دشمن آشكار شماست؟</a:t>
            </a:r>
            <a:endParaRPr lang="en-US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60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أَنِ اعْبُدُونىِ  هَاذَا صِرَاطٌ مُّسْتَقِيمٌ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اينكه مرا بپرستيد اين است راه راست! 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61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لَقَدْ أَضَلَّ مِنكمُ‏ْ جِبِلاًّ كَثِيرًا </a:t>
            </a:r>
            <a:endParaRPr lang="fa-IR" dirty="0" smtClean="0"/>
          </a:p>
          <a:p>
            <a:r>
              <a:rPr lang="ar-SA" dirty="0" smtClean="0"/>
              <a:t>أَ </a:t>
            </a:r>
            <a:r>
              <a:rPr lang="ar-SA" dirty="0" smtClean="0"/>
              <a:t>فَلَمْ تَكُونُواْ تَعْقِلُونَ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[او] گروهى انبوه از ميان شما را سخت گمراه كرد آيا تعقّل نمى‏كرديد؟ 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62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هَذِهِ جَهَنَّمُ الَّتىِ كُنتُمْ تُوعَدُونَ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اين است جهنّمى كه به شما وعده داده مى‏شد! 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63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</a:t>
            </a:r>
            <a:r>
              <a:rPr lang="fa-IR" dirty="0" smtClean="0"/>
              <a:t>ِ</a:t>
            </a:r>
            <a:r>
              <a:rPr lang="ar-SA" dirty="0" smtClean="0"/>
              <a:t>صْلَوْهَا الْيَوْمَ بِمَا كُنتُمْ تَكْفُرُونَ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به [جُرم‏] آنكه كفر مى‏ورزيديد، اكنون در آن درآييد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64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ا</a:t>
            </a:r>
            <a:r>
              <a:rPr lang="fa-IR" dirty="0" smtClean="0"/>
              <a:t>َ</a:t>
            </a:r>
            <a:r>
              <a:rPr lang="ar-SA" dirty="0" smtClean="0"/>
              <a:t>لْيَوْمَ نخَْتِمُ عَلىَ أَفْوَاهِهِمْ وَ تُكلَِّمُنَا أَيْدِيهِمْ </a:t>
            </a:r>
            <a:endParaRPr lang="fa-IR" dirty="0" smtClean="0"/>
          </a:p>
          <a:p>
            <a:r>
              <a:rPr lang="ar-SA" dirty="0" smtClean="0"/>
              <a:t>وَ تَشهَْدُ أَرْجُلُهُم بِمَا كاَنُواْ يَكْسِبُونَ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امروز بر دهانهاى آنان مُهر مى‏نهيم، و دستهايشان با ما سخن مى‏گويند، </a:t>
            </a:r>
            <a:endParaRPr lang="fa-IR" dirty="0" smtClean="0"/>
          </a:p>
          <a:p>
            <a:r>
              <a:rPr lang="ar-SA" dirty="0" smtClean="0"/>
              <a:t>و پاهايشان بدانچه فراهم مى‏ساختند گواهى مى‏دهند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65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لَوْ نَشَاءُ لَطَمَسْنَا عَلىَ أَعْيُنهِِمْ فَاسْتَبَقُواْ الصِّرَاطَ فَأَنىَ‏ يُبْصِرُونَ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اگر بخواهيم، هرآينه فروغ از ديدگانشان مى‏گيريم تا در راه [كج‏] بر هم پيشى جويند ولى </a:t>
            </a:r>
            <a:endParaRPr lang="fa-IR" dirty="0" smtClean="0"/>
          </a:p>
          <a:p>
            <a:r>
              <a:rPr lang="ar-SA" dirty="0" smtClean="0"/>
              <a:t>[راه راست را] از كجا مى‏توانند ببينند؟ 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66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لَوْ نَشَاءُ لَمَسَخْنَاهُمْ عَلىَ‏ مَكَانَتِهِمْ فَمَا اسْتَطَعُواْ مُضِيًّا وَ لَا يَرْجِعُونَ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اگر بخواهيم، هرآينه ايشان را در جاى خود مسخ مى‏كنيم </a:t>
            </a:r>
            <a:endParaRPr lang="fa-IR" dirty="0" smtClean="0"/>
          </a:p>
          <a:p>
            <a:r>
              <a:rPr lang="ar-SA" dirty="0" smtClean="0"/>
              <a:t>[به گونه‏اى‏] كه نه بتوانند بروند و نه برگردند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67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تَنزِيلَ الْعَزِيزِ الرَّحِيمِ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[و كتابت‏] از جانب آن عزيزِ مهربان نازل شده است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5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مَن نُّعَمِّرْهُ نُنَكِّسْهُ فىِ الخَْلْقِ  </a:t>
            </a:r>
            <a:endParaRPr lang="fa-IR" dirty="0" smtClean="0"/>
          </a:p>
          <a:p>
            <a:r>
              <a:rPr lang="ar-SA" dirty="0" smtClean="0"/>
              <a:t>أَ فَلَا يَعْقِلُونَ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هر كه را عمر دراز دهيم، او را در خلقت دچار افْت مى‏كنيم </a:t>
            </a:r>
            <a:endParaRPr lang="fa-IR" dirty="0" smtClean="0"/>
          </a:p>
          <a:p>
            <a:r>
              <a:rPr lang="ar-SA" dirty="0" smtClean="0"/>
              <a:t>آيا نمى‏انديشند؟ 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68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مَا عَلَّمْنَاهُ الشِّعْرَ وَ مَا يَنبَغِى لَهُ  </a:t>
            </a:r>
            <a:endParaRPr lang="fa-IR" dirty="0" smtClean="0"/>
          </a:p>
          <a:p>
            <a:r>
              <a:rPr lang="ar-SA" dirty="0" smtClean="0"/>
              <a:t>إِنْ هُوَ إِلَّا ذِكْرٌ وَ قُرْءَانٌ مُّبِينٌ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[ما] به او شعر نياموختيم و در خور وى نيست </a:t>
            </a:r>
            <a:endParaRPr lang="fa-IR" dirty="0" smtClean="0"/>
          </a:p>
          <a:p>
            <a:r>
              <a:rPr lang="ar-SA" dirty="0" smtClean="0"/>
              <a:t>اين [سخن‏] جز اندرز و قرآنى روشن نيست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69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لِيُنذِرَ مَن كاَنَ حَيًّا وَ يحَِقَّ الْقَوْلُ </a:t>
            </a:r>
            <a:endParaRPr lang="fa-IR" dirty="0" smtClean="0"/>
          </a:p>
          <a:p>
            <a:r>
              <a:rPr lang="ar-SA" dirty="0" smtClean="0"/>
              <a:t>عَلىَ </a:t>
            </a:r>
            <a:r>
              <a:rPr lang="ar-SA" dirty="0" smtClean="0"/>
              <a:t>الْكَافِرِينَ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تا هر كه را [دلى‏] زنده است بيم دهد، و گفتار [خدا] در باره كافران محقّق گردد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70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أَ وَ لَمْ يَرَوْاْ أَنَّا خَلَقْنَا لَهُم مِّمَّا عَمِلَتْ أَيْدِينَا أَنْعَمًا فَهُمْ لَهَا مَلِكُونَ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آيا نديده‏اند كه ما به قدرت خويش براى ايشان چهارپايانى آفريده‏ايم </a:t>
            </a:r>
            <a:endParaRPr lang="fa-IR" dirty="0" smtClean="0"/>
          </a:p>
          <a:p>
            <a:r>
              <a:rPr lang="ar-SA" dirty="0" smtClean="0"/>
              <a:t>تا آنان مالك آنها باشند؟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71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ذَلَّلْنَاهَا لهَُمْ فَمِنهَْا رَكُوبهُُمْ وَ مِنهَْا يَأْكلُُونَ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آنها را براى ايشان رام گردانيديم. از برخى‏شان سوارى مى‏گيرند و از بعضى مى‏خورند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72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لهَُمْ فِيهَا مَنَافِعُ وَ مَشَارِبُ </a:t>
            </a:r>
            <a:endParaRPr lang="fa-IR" dirty="0" smtClean="0"/>
          </a:p>
          <a:p>
            <a:r>
              <a:rPr lang="ar-SA" dirty="0" smtClean="0"/>
              <a:t>أَ </a:t>
            </a:r>
            <a:r>
              <a:rPr lang="ar-SA" dirty="0" smtClean="0"/>
              <a:t>فَلَا يَشْكُرُونَ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از آنها سودها و نوشيدنيها دارند. پس چرا شكرگزار نيستيد؟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73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اتخََّذُواْ مِن دُونِ اللَّهِ ءَالِهَةً لَّعَلَّهُمْ يُنصَرُونَ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غير از خدا [ىِ يگانه‏] خدايانى به پرستش گرفتند، تا مگر يارى شوند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74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لَا يَسْتَطِيعُونَ نَصْرَهُمْ وَ هُمْ </a:t>
            </a:r>
            <a:endParaRPr lang="fa-IR" dirty="0" smtClean="0"/>
          </a:p>
          <a:p>
            <a:r>
              <a:rPr lang="ar-SA" dirty="0" smtClean="0"/>
              <a:t>لهَُمْ </a:t>
            </a:r>
            <a:r>
              <a:rPr lang="ar-SA" dirty="0" smtClean="0"/>
              <a:t>جُندٌ محُّْضَرُونَ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[ولى بتان‏] نمى‏توانند آنان را يارى كنند و آنانند كه براى [بتان‏] چون سپاهى احضار شده‏اند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75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فَلَا يحَْزُنكَ قَوْلُهُمْ  إِنَّا نَعْلَمُ مَا يُسِرُّونَ </a:t>
            </a:r>
            <a:endParaRPr lang="fa-IR" dirty="0" smtClean="0"/>
          </a:p>
          <a:p>
            <a:r>
              <a:rPr lang="ar-SA" dirty="0" smtClean="0"/>
              <a:t>وَ </a:t>
            </a:r>
            <a:r>
              <a:rPr lang="ar-SA" dirty="0" smtClean="0"/>
              <a:t>مَا يُعْلِنُونَ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پس، گفتار آنان تو را غمگين نگرداند كه ما آنچه را پنهان و آنچه را آشكار مى‏كنند، مى‏دانيم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76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أَ وَ لَمْ يَرَ الْانسَنُ أَنَّا خَلَقْنَهُ مِن نُّطْفَةٍ </a:t>
            </a:r>
            <a:endParaRPr lang="fa-IR" dirty="0" smtClean="0"/>
          </a:p>
          <a:p>
            <a:r>
              <a:rPr lang="ar-SA" dirty="0" smtClean="0"/>
              <a:t>فَإِذَا هُوَ خَصِيمٌ مُّبِينٌ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مگر آدمى ندانسته است كه ما او را از نطفه‏اى آفريده‏ايم، </a:t>
            </a:r>
            <a:endParaRPr lang="fa-IR" dirty="0" smtClean="0"/>
          </a:p>
          <a:p>
            <a:r>
              <a:rPr lang="ar-SA" dirty="0" smtClean="0"/>
              <a:t>پس بناگاه وى ستيزه‏جويى آشكار شده است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77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لِتُنذِرَ قَوْمًا مَّا أُنذِرَ ءَابَاؤُهُمْ فَهُمْ غَافِلُونَ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تا قومى را كه پدرانشان بيم‏داده نشدند و در غفلت ماندند، بيم دهى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6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ضَرَبَ لَنَا مَثَلًا وَ نَسىِ‏َ خَلْقَهُ  </a:t>
            </a:r>
            <a:endParaRPr lang="fa-IR" dirty="0" smtClean="0"/>
          </a:p>
          <a:p>
            <a:r>
              <a:rPr lang="ar-SA" dirty="0" smtClean="0"/>
              <a:t>قَالَ مَن يُحْىِ الْعِظَامَ وَ هِىَ رَمِيمٌ</a:t>
            </a:r>
            <a:r>
              <a:rPr lang="fa-IR" dirty="0" smtClean="0"/>
              <a:t>	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براى ما مَثَلى آورد و آفرينش خود را فراموش كرد </a:t>
            </a:r>
            <a:endParaRPr lang="fa-IR" dirty="0" smtClean="0"/>
          </a:p>
          <a:p>
            <a:r>
              <a:rPr lang="ar-SA" dirty="0" smtClean="0"/>
              <a:t>گفت: «چه كسى اين استخوانها را كه چنين پوسيده است زندگى مى‏بخشد؟»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78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قُلْ يحُْيِيهَا الَّذِى أَنشَأَهَا أَوَّلَ مَرَّةٍ  </a:t>
            </a:r>
            <a:endParaRPr lang="fa-IR" dirty="0" smtClean="0"/>
          </a:p>
          <a:p>
            <a:r>
              <a:rPr lang="ar-SA" dirty="0" smtClean="0"/>
              <a:t>وَ هُوَ بِكلُ‏ِّ خَلْقٍ عَلِيمٌ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بگو: «همان كسى كه نخستين‏بار آن را پديد آورد </a:t>
            </a:r>
            <a:endParaRPr lang="fa-IR" dirty="0" smtClean="0"/>
          </a:p>
          <a:p>
            <a:r>
              <a:rPr lang="ar-SA" dirty="0" smtClean="0"/>
              <a:t>و اوست كه به هر [گونه‏] آفرينشى داناست.»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79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الَّذِى جَعَلَ لَكمُ مِّنَ الشَّجَرِ الْأَخْضَرِ نَارًا </a:t>
            </a:r>
            <a:endParaRPr lang="fa-IR" dirty="0" smtClean="0"/>
          </a:p>
          <a:p>
            <a:r>
              <a:rPr lang="ar-SA" dirty="0" smtClean="0"/>
              <a:t>فَإِذَا أَنتُم مِّنْهُ تُوقِدُونَ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همو كه برايتان در درخت سبزفام اخگر نهاد كه از آن [چون نيازتان افتد] آتش مى‏افروزيد.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80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/>
          </a:bodyPr>
          <a:lstStyle/>
          <a:p>
            <a:r>
              <a:rPr lang="ar-SA" dirty="0" smtClean="0"/>
              <a:t>أَ وَ لَيْسَ الَّذِى خَلَقَ السَّمَاوَاتِ وَ الْأَرْضَ بِقَادِرٍ </a:t>
            </a:r>
            <a:endParaRPr lang="fa-IR" dirty="0" smtClean="0"/>
          </a:p>
          <a:p>
            <a:r>
              <a:rPr lang="ar-SA" dirty="0" smtClean="0"/>
              <a:t>عَلىَ أَن يخَْلُقَ مِثْلَهُم  بَلىَ‏ وَ هُوَ الخَْلَّاقُ الْعَلِيمُ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آيا كسى كه آسمانها و زمين را آفريده توانا نيست</a:t>
            </a:r>
            <a:endParaRPr lang="fa-IR" dirty="0" smtClean="0"/>
          </a:p>
          <a:p>
            <a:r>
              <a:rPr lang="ar-SA" dirty="0" smtClean="0"/>
              <a:t> كه [باز] مانند آنها را بيافريند؟ آرى، اوست آفريننده دانا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81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إِنَّمَا أَمْرُهُ إِذَا أَرَادَ شَيًْا أَن يَقُولَ لَهُ </a:t>
            </a:r>
            <a:endParaRPr lang="fa-IR" dirty="0" smtClean="0"/>
          </a:p>
          <a:p>
            <a:r>
              <a:rPr lang="ar-SA" dirty="0" smtClean="0"/>
              <a:t>كُن </a:t>
            </a:r>
            <a:r>
              <a:rPr lang="ar-SA" dirty="0" smtClean="0"/>
              <a:t>فَيَكُونُ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چون به چيزى اراده فرمايد، كارش اين بس كه مى‏گويد: «باش» پس [بى‏درنگ‏] موجود مى‏شود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82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فَسُبْحَانَ الَّذِى بِيَدِهِ مَلَكُوتُ كلُ‏ِّ شىَ‏ْءٍ </a:t>
            </a:r>
            <a:endParaRPr lang="fa-IR" dirty="0" smtClean="0"/>
          </a:p>
          <a:p>
            <a:r>
              <a:rPr lang="ar-SA" dirty="0" smtClean="0"/>
              <a:t>وَ إِلَيْهِ تُرْجَعُونَ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پس [شكوهمند و] پاك است آن كسى كه ملكوت هر چيزى در دست اوست، </a:t>
            </a:r>
            <a:endParaRPr lang="fa-IR" dirty="0" smtClean="0"/>
          </a:p>
          <a:p>
            <a:r>
              <a:rPr lang="ar-SA" dirty="0" smtClean="0"/>
              <a:t>و به سوى اوست كه بازگردانيده مى‏شويد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83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صَدَقَ اللهُ العَلیُّ العَظيم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a-IR" dirty="0" smtClean="0"/>
              <a:t>راست گفت خداوند بلند مرتبه و بزرگ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_Maktab\Amozesh rahnamaei\nime 90\doa\1llahoma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 t="14265"/>
          <a:stretch>
            <a:fillRect/>
          </a:stretch>
        </p:blipFill>
        <p:spPr bwMode="auto">
          <a:xfrm>
            <a:off x="1" y="0"/>
            <a:ext cx="9186710" cy="4121911"/>
          </a:xfrm>
          <a:prstGeom prst="rect">
            <a:avLst/>
          </a:prstGeom>
          <a:noFill/>
          <a:effectLst>
            <a:glow rad="101600">
              <a:schemeClr val="tx1">
                <a:alpha val="60000"/>
              </a:schemeClr>
            </a:glow>
          </a:effectLst>
        </p:spPr>
      </p:pic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لَقَدْ حَقَّ الْقَوْلُ عَلىَ أَكْثرَِهِمْ فَهُمْ لَا يُؤْمِنُونَ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آرى، گفته [خدا] در باره بيشترشان محقّق گرديده است، در نتيجه آنها نخواهند گرويد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a-IR" dirty="0" smtClean="0"/>
              <a:t>7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476</TotalTime>
  <Words>2851</Words>
  <Application>Microsoft Office PowerPoint</Application>
  <PresentationFormat>On-screen Show (4:3)</PresentationFormat>
  <Paragraphs>330</Paragraphs>
  <Slides>87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87</vt:i4>
      </vt:variant>
    </vt:vector>
  </HeadingPairs>
  <TitlesOfParts>
    <vt:vector size="92" baseType="lpstr">
      <vt:lpstr>Arial</vt:lpstr>
      <vt:lpstr>Calibri</vt:lpstr>
      <vt:lpstr>B Yagut</vt:lpstr>
      <vt:lpstr>Traditional Arabic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  <vt:lpstr>Slide 80</vt:lpstr>
      <vt:lpstr>Slide 81</vt:lpstr>
      <vt:lpstr>Slide 82</vt:lpstr>
      <vt:lpstr>Slide 83</vt:lpstr>
      <vt:lpstr>Slide 84</vt:lpstr>
      <vt:lpstr>Slide 85</vt:lpstr>
      <vt:lpstr>Slide 86</vt:lpstr>
      <vt:lpstr>Slide 87</vt:lpstr>
    </vt:vector>
  </TitlesOfParts>
  <Company>yasrayan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svz</dc:creator>
  <cp:lastModifiedBy>svz</cp:lastModifiedBy>
  <cp:revision>72</cp:revision>
  <dcterms:created xsi:type="dcterms:W3CDTF">2011-07-13T04:22:09Z</dcterms:created>
  <dcterms:modified xsi:type="dcterms:W3CDTF">2011-07-16T05:51:14Z</dcterms:modified>
</cp:coreProperties>
</file>